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90" r:id="rId2"/>
    <p:sldId id="327" r:id="rId3"/>
    <p:sldId id="314" r:id="rId4"/>
    <p:sldId id="330" r:id="rId5"/>
    <p:sldId id="331" r:id="rId6"/>
    <p:sldId id="332" r:id="rId7"/>
    <p:sldId id="335" r:id="rId8"/>
    <p:sldId id="333" r:id="rId9"/>
    <p:sldId id="334" r:id="rId10"/>
    <p:sldId id="329" r:id="rId11"/>
    <p:sldId id="328" r:id="rId12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81" autoAdjust="0"/>
    <p:restoredTop sz="94660"/>
  </p:normalViewPr>
  <p:slideViewPr>
    <p:cSldViewPr snapToGrid="0">
      <p:cViewPr varScale="1">
        <p:scale>
          <a:sx n="60" d="100"/>
          <a:sy n="60" d="100"/>
        </p:scale>
        <p:origin x="79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04F51217-C69A-4E81-99E7-A749C37F5198}" type="datetimeFigureOut">
              <a:rPr lang="en-US" smtClean="0"/>
              <a:t>10/3/2019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21A13759-1667-41E9-97EA-26F5B406EEF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9261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72E98-E472-482B-B312-2C983250ED0D}" type="datetimeFigureOut">
              <a:rPr lang="en-US" smtClean="0"/>
              <a:t>10/3/2019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28563E-768C-444E-9B0C-6ADCA42123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57107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72E98-E472-482B-B312-2C983250ED0D}" type="datetimeFigureOut">
              <a:rPr lang="en-US" smtClean="0"/>
              <a:t>10/3/2019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28563E-768C-444E-9B0C-6ADCA42123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16921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72E98-E472-482B-B312-2C983250ED0D}" type="datetimeFigureOut">
              <a:rPr lang="en-US" smtClean="0"/>
              <a:t>10/3/2019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28563E-768C-444E-9B0C-6ADCA42123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51764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72E98-E472-482B-B312-2C983250ED0D}" type="datetimeFigureOut">
              <a:rPr lang="en-US" smtClean="0"/>
              <a:t>10/3/2019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28563E-768C-444E-9B0C-6ADCA42123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85710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72E98-E472-482B-B312-2C983250ED0D}" type="datetimeFigureOut">
              <a:rPr lang="en-US" smtClean="0"/>
              <a:t>10/3/2019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28563E-768C-444E-9B0C-6ADCA42123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49699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72E98-E472-482B-B312-2C983250ED0D}" type="datetimeFigureOut">
              <a:rPr lang="en-US" smtClean="0"/>
              <a:t>10/3/2019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28563E-768C-444E-9B0C-6ADCA42123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3777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72E98-E472-482B-B312-2C983250ED0D}" type="datetimeFigureOut">
              <a:rPr lang="en-US" smtClean="0"/>
              <a:t>10/3/2019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28563E-768C-444E-9B0C-6ADCA42123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75497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72E98-E472-482B-B312-2C983250ED0D}" type="datetimeFigureOut">
              <a:rPr lang="en-US" smtClean="0"/>
              <a:t>10/3/2019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28563E-768C-444E-9B0C-6ADCA42123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65338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72E98-E472-482B-B312-2C983250ED0D}" type="datetimeFigureOut">
              <a:rPr lang="en-US" smtClean="0"/>
              <a:t>10/3/2019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28563E-768C-444E-9B0C-6ADCA42123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81989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72E98-E472-482B-B312-2C983250ED0D}" type="datetimeFigureOut">
              <a:rPr lang="en-US" smtClean="0"/>
              <a:t>10/3/2019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28563E-768C-444E-9B0C-6ADCA42123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69398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72E98-E472-482B-B312-2C983250ED0D}" type="datetimeFigureOut">
              <a:rPr lang="en-US" smtClean="0"/>
              <a:t>10/3/2019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28563E-768C-444E-9B0C-6ADCA42123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79166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672E98-E472-482B-B312-2C983250ED0D}" type="datetimeFigureOut">
              <a:rPr lang="en-US" smtClean="0"/>
              <a:t>10/3/2019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28563E-768C-444E-9B0C-6ADCA42123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26258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-174230"/>
            <a:ext cx="12192000" cy="5717754"/>
          </a:xfrm>
          <a:prstGeom prst="rect">
            <a:avLst/>
          </a:prstGeom>
          <a:solidFill>
            <a:srgbClr val="0049B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56117" y="89209"/>
            <a:ext cx="12035883" cy="53759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40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en-US" b="1" dirty="0"/>
          </a:p>
          <a:p>
            <a:pPr algn="ctr"/>
            <a:endParaRPr lang="en-US" sz="5000" b="1" dirty="0" smtClean="0"/>
          </a:p>
          <a:p>
            <a:pPr algn="ctr"/>
            <a:endParaRPr lang="en-US" sz="5000" b="1" dirty="0"/>
          </a:p>
          <a:p>
            <a:pPr algn="ctr"/>
            <a:endParaRPr lang="en-US" sz="5000" b="1" dirty="0" smtClean="0"/>
          </a:p>
          <a:p>
            <a:pPr algn="ctr"/>
            <a:endParaRPr lang="en-US" sz="5000" b="1" dirty="0" smtClean="0"/>
          </a:p>
          <a:p>
            <a:pPr algn="ctr"/>
            <a:endParaRPr lang="en-US" sz="5000" b="1" dirty="0" smtClean="0"/>
          </a:p>
          <a:p>
            <a:pPr algn="ctr"/>
            <a:endParaRPr lang="en-US" sz="5000" b="1" dirty="0" smtClean="0"/>
          </a:p>
          <a:p>
            <a:pPr algn="ctr"/>
            <a:endParaRPr lang="en-US" sz="5000" b="1" dirty="0" smtClean="0"/>
          </a:p>
          <a:p>
            <a:pPr algn="ctr"/>
            <a:endParaRPr lang="en-US" sz="5000" b="1" dirty="0" smtClean="0"/>
          </a:p>
          <a:p>
            <a:pPr algn="ctr"/>
            <a:endParaRPr lang="en-US" sz="5700" b="1" dirty="0" smtClean="0"/>
          </a:p>
          <a:p>
            <a:pPr algn="ctr"/>
            <a:endParaRPr lang="en-US" sz="5700" b="1" dirty="0" smtClean="0"/>
          </a:p>
          <a:p>
            <a:pPr algn="ctr"/>
            <a:endParaRPr lang="en-US" sz="5700" b="1" dirty="0"/>
          </a:p>
          <a:p>
            <a:pPr algn="ctr"/>
            <a:endParaRPr lang="en-US" sz="5700" b="1" dirty="0" smtClean="0"/>
          </a:p>
          <a:p>
            <a:pPr algn="ctr"/>
            <a:r>
              <a:rPr lang="en-US" sz="5700" b="1" dirty="0" smtClean="0"/>
              <a:t>Putting </a:t>
            </a:r>
            <a:r>
              <a:rPr lang="en-US" sz="5700" b="1" dirty="0" smtClean="0"/>
              <a:t>Your Business Model Canvas into Words:</a:t>
            </a:r>
          </a:p>
          <a:p>
            <a:pPr algn="ctr"/>
            <a:endParaRPr lang="en-US" sz="5700" b="1" dirty="0" smtClean="0"/>
          </a:p>
          <a:p>
            <a:pPr algn="ctr"/>
            <a:r>
              <a:rPr lang="en-US" sz="5700" b="1" dirty="0" smtClean="0"/>
              <a:t>The basics for writing an Executive Summary</a:t>
            </a:r>
          </a:p>
          <a:p>
            <a:pPr algn="ctr"/>
            <a:endParaRPr lang="en-US" sz="5700" b="1" dirty="0" smtClean="0"/>
          </a:p>
          <a:p>
            <a:pPr algn="ctr"/>
            <a:r>
              <a:rPr lang="en-US" sz="5700" b="1" dirty="0" smtClean="0"/>
              <a:t>Session #5</a:t>
            </a:r>
          </a:p>
          <a:p>
            <a:pPr algn="ctr"/>
            <a:endParaRPr lang="en-US" sz="5700" b="1" dirty="0" smtClean="0"/>
          </a:p>
          <a:p>
            <a:pPr algn="ctr"/>
            <a:r>
              <a:rPr lang="en-US" sz="5700" b="1" dirty="0" smtClean="0"/>
              <a:t>October 3, 2019</a:t>
            </a:r>
          </a:p>
          <a:p>
            <a:pPr algn="ctr"/>
            <a:endParaRPr lang="en-US" sz="5700" b="1" dirty="0" smtClean="0"/>
          </a:p>
          <a:p>
            <a:pPr algn="ctr"/>
            <a:r>
              <a:rPr lang="en-US" sz="5700" b="1" dirty="0" smtClean="0"/>
              <a:t>By</a:t>
            </a:r>
            <a:r>
              <a:rPr lang="en-US" sz="5700" b="1" dirty="0"/>
              <a:t>: Mariam Gorjian</a:t>
            </a:r>
          </a:p>
          <a:p>
            <a:pPr algn="ctr"/>
            <a:endParaRPr lang="en-US" sz="5700" b="1" dirty="0" smtClean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96711" y="216800"/>
            <a:ext cx="6554693" cy="2146789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84251" y="5671114"/>
            <a:ext cx="9491330" cy="10269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53347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2000" y="205636"/>
            <a:ext cx="11402007" cy="1325563"/>
          </a:xfrm>
        </p:spPr>
        <p:txBody>
          <a:bodyPr>
            <a:noAutofit/>
          </a:bodyPr>
          <a:lstStyle/>
          <a:p>
            <a:pPr algn="ctr"/>
            <a:r>
              <a:rPr lang="en-US" sz="5500" b="1" dirty="0" smtClean="0"/>
              <a:t>Financials – have you done the math?</a:t>
            </a:r>
            <a:endParaRPr lang="en-US" sz="55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0874" y="1531199"/>
            <a:ext cx="11002926" cy="4645764"/>
          </a:xfrm>
        </p:spPr>
        <p:txBody>
          <a:bodyPr>
            <a:normAutofit/>
          </a:bodyPr>
          <a:lstStyle/>
          <a:p>
            <a:pPr fontAlgn="base"/>
            <a:r>
              <a:rPr lang="en-US" sz="3200" dirty="0" smtClean="0"/>
              <a:t>Nothing is free!</a:t>
            </a:r>
          </a:p>
          <a:p>
            <a:pPr fontAlgn="base"/>
            <a:r>
              <a:rPr lang="en-US" sz="3200" dirty="0" smtClean="0"/>
              <a:t>Spend money to make money – Startup Costs</a:t>
            </a:r>
          </a:p>
          <a:p>
            <a:pPr lvl="1" fontAlgn="base"/>
            <a:r>
              <a:rPr lang="en-US" sz="2800" dirty="0" smtClean="0"/>
              <a:t>Materials</a:t>
            </a:r>
          </a:p>
          <a:p>
            <a:pPr lvl="1" fontAlgn="base"/>
            <a:r>
              <a:rPr lang="en-US" sz="2800" dirty="0" smtClean="0"/>
              <a:t>Logos / Marketing </a:t>
            </a:r>
          </a:p>
          <a:p>
            <a:pPr lvl="1" fontAlgn="base"/>
            <a:r>
              <a:rPr lang="en-US" sz="2800" dirty="0" smtClean="0"/>
              <a:t>Equipment</a:t>
            </a:r>
          </a:p>
          <a:p>
            <a:pPr lvl="1" fontAlgn="base"/>
            <a:r>
              <a:rPr lang="en-US" sz="2800" dirty="0" smtClean="0"/>
              <a:t>Fees (websites, consultants, etc.)</a:t>
            </a:r>
          </a:p>
          <a:p>
            <a:pPr fontAlgn="base"/>
            <a:r>
              <a:rPr lang="en-US" sz="3200" dirty="0" smtClean="0"/>
              <a:t>There are terms in the financial sectors that will be thrown at you.  Don’t try to learn them all!  </a:t>
            </a:r>
          </a:p>
          <a:p>
            <a:pPr fontAlgn="base"/>
            <a:r>
              <a:rPr lang="en-US" sz="3200" dirty="0" smtClean="0"/>
              <a:t>Focus on what you need first and how much it will cost.</a:t>
            </a:r>
            <a:endParaRPr lang="en-US" sz="3200" dirty="0"/>
          </a:p>
          <a:p>
            <a:endParaRPr lang="en-US" altLang="en-US" dirty="0" smtClean="0"/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0" y="6307592"/>
            <a:ext cx="12192000" cy="550408"/>
          </a:xfrm>
          <a:prstGeom prst="rect">
            <a:avLst/>
          </a:prstGeom>
          <a:solidFill>
            <a:srgbClr val="0049B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579361" y="6395841"/>
            <a:ext cx="2109727" cy="4357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51492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2000" y="205636"/>
            <a:ext cx="11402007" cy="1325563"/>
          </a:xfrm>
        </p:spPr>
        <p:txBody>
          <a:bodyPr>
            <a:normAutofit/>
          </a:bodyPr>
          <a:lstStyle/>
          <a:p>
            <a:pPr algn="ctr"/>
            <a:r>
              <a:rPr lang="en-US" sz="8000" b="1" dirty="0" smtClean="0"/>
              <a:t>Writing Process (cont.)</a:t>
            </a:r>
            <a:endParaRPr lang="en-US" sz="8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0874" y="1531199"/>
            <a:ext cx="11002926" cy="4645764"/>
          </a:xfrm>
        </p:spPr>
        <p:txBody>
          <a:bodyPr>
            <a:normAutofit lnSpcReduction="10000"/>
          </a:bodyPr>
          <a:lstStyle/>
          <a:p>
            <a:pPr fontAlgn="base"/>
            <a:r>
              <a:rPr lang="en-US" sz="3500" dirty="0" smtClean="0"/>
              <a:t> Company </a:t>
            </a:r>
            <a:r>
              <a:rPr lang="en-US" sz="3500" dirty="0"/>
              <a:t>Description Summary</a:t>
            </a:r>
          </a:p>
          <a:p>
            <a:pPr lvl="1" fontAlgn="base"/>
            <a:r>
              <a:rPr lang="en-US" sz="3100" dirty="0" smtClean="0"/>
              <a:t> </a:t>
            </a:r>
            <a:r>
              <a:rPr lang="en-US" sz="3100" dirty="0"/>
              <a:t>The Problem</a:t>
            </a:r>
          </a:p>
          <a:p>
            <a:pPr lvl="1" fontAlgn="base"/>
            <a:r>
              <a:rPr lang="en-US" sz="3100" dirty="0" smtClean="0"/>
              <a:t> </a:t>
            </a:r>
            <a:r>
              <a:rPr lang="en-US" sz="3100" dirty="0"/>
              <a:t>Your Solution</a:t>
            </a:r>
          </a:p>
          <a:p>
            <a:pPr fontAlgn="base"/>
            <a:r>
              <a:rPr lang="en-US" sz="3500" dirty="0" smtClean="0"/>
              <a:t> </a:t>
            </a:r>
            <a:r>
              <a:rPr lang="en-US" sz="3500" dirty="0"/>
              <a:t>Why </a:t>
            </a:r>
            <a:r>
              <a:rPr lang="en-US" sz="3500" dirty="0" smtClean="0"/>
              <a:t>Now?</a:t>
            </a:r>
            <a:endParaRPr lang="en-US" sz="3500" dirty="0"/>
          </a:p>
          <a:p>
            <a:pPr lvl="1" fontAlgn="base"/>
            <a:r>
              <a:rPr lang="en-US" sz="3500" dirty="0"/>
              <a:t>The Why Now category is one of the most important questions to answer, because it makes your executive summary timely. </a:t>
            </a:r>
            <a:endParaRPr lang="en-US" sz="3500" dirty="0" smtClean="0"/>
          </a:p>
          <a:p>
            <a:pPr fontAlgn="base"/>
            <a:r>
              <a:rPr lang="en-US" sz="3500" dirty="0" smtClean="0"/>
              <a:t>The </a:t>
            </a:r>
            <a:r>
              <a:rPr lang="en-US" sz="3500" dirty="0"/>
              <a:t>team and what they bring to the </a:t>
            </a:r>
            <a:r>
              <a:rPr lang="en-US" sz="3500" dirty="0" smtClean="0"/>
              <a:t>table. Successful companies aren’t working in a vacuum.</a:t>
            </a:r>
            <a:endParaRPr lang="en-US" sz="3500" dirty="0"/>
          </a:p>
          <a:p>
            <a:pPr fontAlgn="base"/>
            <a:endParaRPr lang="en-US" dirty="0"/>
          </a:p>
          <a:p>
            <a:pPr fontAlgn="base"/>
            <a:endParaRPr lang="en-US" sz="3200" dirty="0"/>
          </a:p>
          <a:p>
            <a:endParaRPr lang="en-US" altLang="en-US" dirty="0" smtClean="0"/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0" y="6307592"/>
            <a:ext cx="12192000" cy="550408"/>
          </a:xfrm>
          <a:prstGeom prst="rect">
            <a:avLst/>
          </a:prstGeom>
          <a:solidFill>
            <a:srgbClr val="0049B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579361" y="6395841"/>
            <a:ext cx="2109727" cy="4357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1034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2000" y="205636"/>
            <a:ext cx="11402007" cy="1325563"/>
          </a:xfrm>
        </p:spPr>
        <p:txBody>
          <a:bodyPr>
            <a:normAutofit/>
          </a:bodyPr>
          <a:lstStyle/>
          <a:p>
            <a:pPr algn="ctr"/>
            <a:r>
              <a:rPr lang="en-US" sz="6000" b="1" dirty="0" smtClean="0"/>
              <a:t>What is an Executive Summary?</a:t>
            </a:r>
            <a:endParaRPr lang="en-US" sz="6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31199"/>
            <a:ext cx="10515600" cy="4645764"/>
          </a:xfrm>
        </p:spPr>
        <p:txBody>
          <a:bodyPr>
            <a:normAutofit fontScale="92500" lnSpcReduction="10000"/>
          </a:bodyPr>
          <a:lstStyle/>
          <a:p>
            <a:r>
              <a:rPr lang="en-US" altLang="en-US" sz="3500" dirty="0" smtClean="0"/>
              <a:t>Explains your business model canvas in writing.</a:t>
            </a:r>
            <a:endParaRPr lang="en-US" altLang="en-US" sz="3500" dirty="0"/>
          </a:p>
          <a:p>
            <a:r>
              <a:rPr lang="en-US" altLang="en-US" sz="3500" dirty="0" smtClean="0"/>
              <a:t>Primary audience - </a:t>
            </a:r>
            <a:r>
              <a:rPr lang="en-US" altLang="en-US" sz="3500" dirty="0"/>
              <a:t>nontechnical people </a:t>
            </a:r>
            <a:r>
              <a:rPr lang="en-US" altLang="en-US" sz="3500" dirty="0" smtClean="0"/>
              <a:t>/ anyone should be able to pick it up and understand it.</a:t>
            </a:r>
          </a:p>
          <a:p>
            <a:r>
              <a:rPr lang="en-US" altLang="en-US" sz="3500" dirty="0" smtClean="0"/>
              <a:t>Contains enough </a:t>
            </a:r>
            <a:r>
              <a:rPr lang="en-US" altLang="en-US" sz="3500" dirty="0"/>
              <a:t>information </a:t>
            </a:r>
            <a:r>
              <a:rPr lang="en-US" altLang="en-US" sz="3500" dirty="0" smtClean="0"/>
              <a:t>for a quick flip-through, </a:t>
            </a:r>
            <a:r>
              <a:rPr lang="en-US" altLang="en-US" sz="3500" dirty="0" smtClean="0"/>
              <a:t>know what your company is doing, how it will get there, while not disclosing proprietary info.</a:t>
            </a:r>
          </a:p>
          <a:p>
            <a:r>
              <a:rPr lang="en-US" altLang="en-US" sz="3500" dirty="0"/>
              <a:t>5-pages or less</a:t>
            </a:r>
            <a:r>
              <a:rPr lang="en-US" altLang="en-US" sz="3500" dirty="0" smtClean="0"/>
              <a:t>.</a:t>
            </a:r>
          </a:p>
          <a:p>
            <a:endParaRPr lang="en-US" altLang="en-US" dirty="0" smtClean="0"/>
          </a:p>
          <a:p>
            <a:pPr marL="0" indent="0" algn="ctr">
              <a:buNone/>
            </a:pPr>
            <a:r>
              <a:rPr lang="en-US" altLang="en-US" sz="5000" b="1" dirty="0" smtClean="0">
                <a:solidFill>
                  <a:srgbClr val="FF0000"/>
                </a:solidFill>
              </a:rPr>
              <a:t>60-second pitch ELABORATED in writing</a:t>
            </a:r>
            <a:endParaRPr lang="en-US" altLang="en-US" sz="5000" b="1" dirty="0">
              <a:solidFill>
                <a:srgbClr val="FF0000"/>
              </a:solidFill>
            </a:endParaRPr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0" y="6307592"/>
            <a:ext cx="12192000" cy="550408"/>
          </a:xfrm>
          <a:prstGeom prst="rect">
            <a:avLst/>
          </a:prstGeom>
          <a:solidFill>
            <a:srgbClr val="0049B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579361" y="6395841"/>
            <a:ext cx="2109727" cy="4357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97132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1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2000" y="205636"/>
            <a:ext cx="11402007" cy="1325563"/>
          </a:xfrm>
        </p:spPr>
        <p:txBody>
          <a:bodyPr>
            <a:normAutofit/>
          </a:bodyPr>
          <a:lstStyle/>
          <a:p>
            <a:pPr algn="ctr"/>
            <a:r>
              <a:rPr lang="en-US" sz="5000" b="1" dirty="0" smtClean="0"/>
              <a:t>How do I begin this writing process?  </a:t>
            </a:r>
            <a:endParaRPr lang="en-US" sz="5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0874" y="1531199"/>
            <a:ext cx="11504428" cy="4645764"/>
          </a:xfrm>
        </p:spPr>
        <p:txBody>
          <a:bodyPr>
            <a:normAutofit/>
          </a:bodyPr>
          <a:lstStyle/>
          <a:p>
            <a:pPr fontAlgn="base"/>
            <a:r>
              <a:rPr lang="en-US" sz="3600" b="1" dirty="0"/>
              <a:t>Brainstorm first – </a:t>
            </a:r>
            <a:r>
              <a:rPr lang="en-US" sz="3600" b="1" dirty="0" smtClean="0"/>
              <a:t>grab some paper and write down </a:t>
            </a:r>
            <a:r>
              <a:rPr lang="en-US" sz="3600" b="1" dirty="0"/>
              <a:t>what you know </a:t>
            </a:r>
            <a:r>
              <a:rPr lang="en-US" sz="3600" b="1" dirty="0" smtClean="0"/>
              <a:t>now.  This does not need to be organized in the brainstorming process, but will be later when you put it all together.</a:t>
            </a:r>
            <a:endParaRPr lang="en-US" sz="3500" dirty="0" smtClean="0"/>
          </a:p>
          <a:p>
            <a:pPr fontAlgn="base"/>
            <a:r>
              <a:rPr lang="en-US" sz="3500" dirty="0" smtClean="0"/>
              <a:t>Ask </a:t>
            </a:r>
            <a:r>
              <a:rPr lang="en-US" sz="3500" dirty="0"/>
              <a:t>yourself what's unique and exciting about your company. After you've explained what your company does, it's time to sell why you believe you're uniquely qualified to succeed.</a:t>
            </a:r>
          </a:p>
          <a:p>
            <a:pPr lvl="1" fontAlgn="base"/>
            <a:endParaRPr lang="en-US" altLang="en-US" dirty="0" smtClean="0"/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0" y="6307592"/>
            <a:ext cx="12192000" cy="550408"/>
          </a:xfrm>
          <a:prstGeom prst="rect">
            <a:avLst/>
          </a:prstGeom>
          <a:solidFill>
            <a:srgbClr val="0049B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579361" y="6395841"/>
            <a:ext cx="2109727" cy="4357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4628748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2000" y="205636"/>
            <a:ext cx="11402007" cy="1325563"/>
          </a:xfrm>
        </p:spPr>
        <p:txBody>
          <a:bodyPr>
            <a:noAutofit/>
          </a:bodyPr>
          <a:lstStyle/>
          <a:p>
            <a:pPr algn="ctr"/>
            <a:r>
              <a:rPr lang="en-US" sz="8000" b="1" dirty="0" smtClean="0"/>
              <a:t>Creating the document</a:t>
            </a:r>
            <a:endParaRPr lang="en-US" sz="8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0874" y="1531199"/>
            <a:ext cx="11002926" cy="4645764"/>
          </a:xfrm>
        </p:spPr>
        <p:txBody>
          <a:bodyPr>
            <a:normAutofit fontScale="92500"/>
          </a:bodyPr>
          <a:lstStyle/>
          <a:p>
            <a:pPr fontAlgn="base"/>
            <a:r>
              <a:rPr lang="en-US" sz="3500" dirty="0" smtClean="0"/>
              <a:t>Company Introduction</a:t>
            </a:r>
          </a:p>
          <a:p>
            <a:pPr lvl="1" fontAlgn="base"/>
            <a:r>
              <a:rPr lang="en-US" sz="3500" dirty="0" smtClean="0"/>
              <a:t>Problem</a:t>
            </a:r>
          </a:p>
          <a:p>
            <a:pPr lvl="1" fontAlgn="base"/>
            <a:r>
              <a:rPr lang="en-US" sz="3500" dirty="0" smtClean="0"/>
              <a:t>Solution</a:t>
            </a:r>
            <a:endParaRPr lang="en-US" sz="3500" dirty="0"/>
          </a:p>
          <a:p>
            <a:pPr fontAlgn="base"/>
            <a:r>
              <a:rPr lang="en-US" sz="3500" dirty="0" smtClean="0"/>
              <a:t>Value Proposition</a:t>
            </a:r>
            <a:endParaRPr lang="en-US" sz="3500" dirty="0"/>
          </a:p>
          <a:p>
            <a:pPr lvl="1" fontAlgn="base"/>
            <a:r>
              <a:rPr lang="en-US" sz="3500" dirty="0" smtClean="0"/>
              <a:t>Address why you are different / why this is important NOW</a:t>
            </a:r>
          </a:p>
          <a:p>
            <a:pPr fontAlgn="base"/>
            <a:r>
              <a:rPr lang="en-US" sz="3500" dirty="0" smtClean="0"/>
              <a:t>Market</a:t>
            </a:r>
            <a:endParaRPr lang="en-US" sz="3500" dirty="0"/>
          </a:p>
          <a:p>
            <a:pPr lvl="1" fontAlgn="base"/>
            <a:r>
              <a:rPr lang="en-US" sz="3500" dirty="0" smtClean="0"/>
              <a:t>How big is the market?  Millions, Billions of dollars?  </a:t>
            </a:r>
          </a:p>
          <a:p>
            <a:pPr lvl="1" fontAlgn="base"/>
            <a:r>
              <a:rPr lang="en-US" sz="3500" dirty="0" smtClean="0"/>
              <a:t>Who are you targeting in that market?  Age / demographic / local?</a:t>
            </a:r>
            <a:endParaRPr lang="en-US" sz="3500" dirty="0"/>
          </a:p>
          <a:p>
            <a:pPr marL="0" indent="0">
              <a:buNone/>
            </a:pPr>
            <a:endParaRPr lang="en-US" altLang="en-US" dirty="0" smtClean="0"/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0" y="6307592"/>
            <a:ext cx="12192000" cy="550408"/>
          </a:xfrm>
          <a:prstGeom prst="rect">
            <a:avLst/>
          </a:prstGeom>
          <a:solidFill>
            <a:srgbClr val="0049B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579361" y="6395841"/>
            <a:ext cx="2109727" cy="4357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131540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0874" y="1531199"/>
            <a:ext cx="11002926" cy="4645764"/>
          </a:xfrm>
        </p:spPr>
        <p:txBody>
          <a:bodyPr>
            <a:normAutofit/>
          </a:bodyPr>
          <a:lstStyle/>
          <a:p>
            <a:pPr fontAlgn="base"/>
            <a:r>
              <a:rPr lang="en-US" sz="3200" dirty="0" smtClean="0"/>
              <a:t>Customer </a:t>
            </a:r>
            <a:r>
              <a:rPr lang="en-US" sz="3200" dirty="0" smtClean="0"/>
              <a:t>Validation / </a:t>
            </a:r>
            <a:r>
              <a:rPr lang="en-US" sz="3200" dirty="0" smtClean="0"/>
              <a:t>Discovery</a:t>
            </a:r>
          </a:p>
          <a:p>
            <a:pPr lvl="1" fontAlgn="base"/>
            <a:r>
              <a:rPr lang="en-US" dirty="0" smtClean="0"/>
              <a:t>Do people really want what you have to offer?</a:t>
            </a:r>
          </a:p>
          <a:p>
            <a:pPr lvl="1" fontAlgn="base"/>
            <a:r>
              <a:rPr lang="en-US" dirty="0" smtClean="0"/>
              <a:t>Have you done customer interviews?</a:t>
            </a:r>
          </a:p>
          <a:p>
            <a:pPr lvl="1" fontAlgn="base"/>
            <a:r>
              <a:rPr lang="en-US" dirty="0" smtClean="0"/>
              <a:t>Provide stats on those interviews and what you discovered.</a:t>
            </a:r>
            <a:endParaRPr lang="en-US" dirty="0"/>
          </a:p>
          <a:p>
            <a:pPr fontAlgn="base"/>
            <a:r>
              <a:rPr lang="en-US" sz="3200" dirty="0" err="1" smtClean="0"/>
              <a:t>StartUp</a:t>
            </a:r>
            <a:r>
              <a:rPr lang="en-US" sz="3200" dirty="0" smtClean="0"/>
              <a:t> Costs and Revenue Streams</a:t>
            </a:r>
            <a:endParaRPr lang="en-US" sz="3200" dirty="0"/>
          </a:p>
          <a:p>
            <a:pPr lvl="1" fontAlgn="base"/>
            <a:r>
              <a:rPr lang="en-US" dirty="0" smtClean="0"/>
              <a:t>Address the costs associated with your business model.</a:t>
            </a:r>
          </a:p>
          <a:p>
            <a:pPr lvl="1" fontAlgn="base"/>
            <a:r>
              <a:rPr lang="en-US" dirty="0"/>
              <a:t>How are you going to make money?</a:t>
            </a:r>
          </a:p>
          <a:p>
            <a:pPr lvl="1" fontAlgn="base"/>
            <a:r>
              <a:rPr lang="en-US" dirty="0"/>
              <a:t>Web sales?  Downloads?  Product sales? </a:t>
            </a:r>
          </a:p>
          <a:p>
            <a:pPr lvl="1" fontAlgn="base"/>
            <a:r>
              <a:rPr lang="en-US" dirty="0" smtClean="0"/>
              <a:t>Focus </a:t>
            </a:r>
            <a:r>
              <a:rPr lang="en-US" dirty="0" smtClean="0"/>
              <a:t>on what you need in the next 6-12 months.</a:t>
            </a:r>
          </a:p>
          <a:p>
            <a:pPr lvl="1" fontAlgn="base"/>
            <a:r>
              <a:rPr lang="en-US" dirty="0"/>
              <a:t>Put together your 3-5 year projections later</a:t>
            </a:r>
            <a:r>
              <a:rPr lang="en-US" dirty="0" smtClean="0"/>
              <a:t>.</a:t>
            </a:r>
          </a:p>
          <a:p>
            <a:pPr lvl="1" fontAlgn="base"/>
            <a:endParaRPr lang="en-US" dirty="0"/>
          </a:p>
          <a:p>
            <a:pPr lvl="1" fontAlgn="base"/>
            <a:endParaRPr lang="en-US" dirty="0"/>
          </a:p>
          <a:p>
            <a:pPr marL="0" indent="0">
              <a:buNone/>
            </a:pPr>
            <a:endParaRPr lang="en-US" altLang="en-US" dirty="0" smtClean="0"/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0" y="6307592"/>
            <a:ext cx="12192000" cy="550408"/>
          </a:xfrm>
          <a:prstGeom prst="rect">
            <a:avLst/>
          </a:prstGeom>
          <a:solidFill>
            <a:srgbClr val="0049B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579361" y="6395841"/>
            <a:ext cx="2109727" cy="435779"/>
          </a:xfrm>
          <a:prstGeom prst="rect">
            <a:avLst/>
          </a:prstGeom>
        </p:spPr>
      </p:pic>
      <p:sp>
        <p:nvSpPr>
          <p:cNvPr id="7" name="Title 1"/>
          <p:cNvSpPr txBox="1">
            <a:spLocks/>
          </p:cNvSpPr>
          <p:nvPr/>
        </p:nvSpPr>
        <p:spPr>
          <a:xfrm>
            <a:off x="212000" y="205636"/>
            <a:ext cx="11402007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8000" b="1" dirty="0" smtClean="0"/>
              <a:t>Creating the document</a:t>
            </a:r>
            <a:endParaRPr lang="en-US" sz="8000" dirty="0"/>
          </a:p>
        </p:txBody>
      </p:sp>
    </p:spTree>
    <p:extLst>
      <p:ext uri="{BB962C8B-B14F-4D97-AF65-F5344CB8AC3E}">
        <p14:creationId xmlns:p14="http://schemas.microsoft.com/office/powerpoint/2010/main" val="1519980080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5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8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1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4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7" dur="2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0874" y="1531199"/>
            <a:ext cx="11002926" cy="4645764"/>
          </a:xfrm>
        </p:spPr>
        <p:txBody>
          <a:bodyPr>
            <a:normAutofit fontScale="92500"/>
          </a:bodyPr>
          <a:lstStyle/>
          <a:p>
            <a:pPr fontAlgn="base"/>
            <a:r>
              <a:rPr lang="en-US" sz="4000" dirty="0" smtClean="0"/>
              <a:t>The Team</a:t>
            </a:r>
          </a:p>
          <a:p>
            <a:pPr lvl="1" fontAlgn="base"/>
            <a:r>
              <a:rPr lang="en-US" sz="4000" dirty="0" smtClean="0"/>
              <a:t>Why are you the best person to make this happen?</a:t>
            </a:r>
          </a:p>
          <a:p>
            <a:pPr lvl="1" fontAlgn="base"/>
            <a:r>
              <a:rPr lang="en-US" sz="4000" dirty="0" smtClean="0"/>
              <a:t>What is your experience working in this area and do you have the network connections to get your idea out there?</a:t>
            </a:r>
          </a:p>
          <a:p>
            <a:pPr lvl="1" fontAlgn="base"/>
            <a:r>
              <a:rPr lang="en-US" sz="4000" b="1" dirty="0" smtClean="0">
                <a:solidFill>
                  <a:srgbClr val="FF0000"/>
                </a:solidFill>
              </a:rPr>
              <a:t>Have you assessed the risks at this early stage?  Meaning….are you honest about the hurdles in front of you at this time?</a:t>
            </a:r>
            <a:endParaRPr lang="en-US" sz="4000" b="1" dirty="0">
              <a:solidFill>
                <a:srgbClr val="FF0000"/>
              </a:solidFill>
            </a:endParaRPr>
          </a:p>
          <a:p>
            <a:pPr lvl="1" fontAlgn="base"/>
            <a:endParaRPr lang="en-US" dirty="0"/>
          </a:p>
          <a:p>
            <a:pPr marL="0" indent="0">
              <a:buNone/>
            </a:pPr>
            <a:endParaRPr lang="en-US" altLang="en-US" dirty="0" smtClean="0"/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0" y="6307592"/>
            <a:ext cx="12192000" cy="550408"/>
          </a:xfrm>
          <a:prstGeom prst="rect">
            <a:avLst/>
          </a:prstGeom>
          <a:solidFill>
            <a:srgbClr val="0049B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579361" y="6395841"/>
            <a:ext cx="2109727" cy="435779"/>
          </a:xfrm>
          <a:prstGeom prst="rect">
            <a:avLst/>
          </a:prstGeom>
        </p:spPr>
      </p:pic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212000" y="205636"/>
            <a:ext cx="11402007" cy="1325563"/>
          </a:xfrm>
        </p:spPr>
        <p:txBody>
          <a:bodyPr>
            <a:noAutofit/>
          </a:bodyPr>
          <a:lstStyle/>
          <a:p>
            <a:pPr algn="ctr"/>
            <a:r>
              <a:rPr lang="en-US" sz="8000" b="1" dirty="0" smtClean="0"/>
              <a:t>Creating the document</a:t>
            </a:r>
            <a:endParaRPr lang="en-US" sz="8000" dirty="0"/>
          </a:p>
        </p:txBody>
      </p:sp>
    </p:spTree>
    <p:extLst>
      <p:ext uri="{BB962C8B-B14F-4D97-AF65-F5344CB8AC3E}">
        <p14:creationId xmlns:p14="http://schemas.microsoft.com/office/powerpoint/2010/main" val="1865339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0874" y="1531199"/>
            <a:ext cx="11002926" cy="4645764"/>
          </a:xfrm>
        </p:spPr>
        <p:txBody>
          <a:bodyPr>
            <a:normAutofit lnSpcReduction="10000"/>
          </a:bodyPr>
          <a:lstStyle/>
          <a:p>
            <a:pPr fontAlgn="base"/>
            <a:r>
              <a:rPr lang="en-US" sz="4000" dirty="0" smtClean="0"/>
              <a:t>Templates available on our resources page</a:t>
            </a:r>
          </a:p>
          <a:p>
            <a:pPr fontAlgn="base"/>
            <a:r>
              <a:rPr lang="en-US" sz="4000" dirty="0" smtClean="0"/>
              <a:t>Review executive summaries from previous teams</a:t>
            </a:r>
          </a:p>
          <a:p>
            <a:pPr fontAlgn="base"/>
            <a:r>
              <a:rPr lang="en-US" sz="4000" b="1" dirty="0" smtClean="0"/>
              <a:t>Get something on paper! </a:t>
            </a:r>
            <a:r>
              <a:rPr lang="en-US" sz="4000" dirty="0" smtClean="0"/>
              <a:t>The executive summaries </a:t>
            </a:r>
            <a:r>
              <a:rPr lang="en-US" sz="4000" dirty="0" smtClean="0"/>
              <a:t>weigh </a:t>
            </a:r>
            <a:r>
              <a:rPr lang="en-US" sz="4000" dirty="0" smtClean="0"/>
              <a:t>into our decision </a:t>
            </a:r>
            <a:r>
              <a:rPr lang="en-US" sz="4000" dirty="0" smtClean="0"/>
              <a:t>in selecting the winners of </a:t>
            </a:r>
            <a:r>
              <a:rPr lang="en-US" sz="4000" dirty="0" smtClean="0"/>
              <a:t>Bootcamp </a:t>
            </a:r>
            <a:r>
              <a:rPr lang="en-US" sz="4000" dirty="0" smtClean="0"/>
              <a:t>1.0 and </a:t>
            </a:r>
            <a:r>
              <a:rPr lang="en-US" sz="4000" dirty="0" smtClean="0"/>
              <a:t>invitations</a:t>
            </a:r>
            <a:r>
              <a:rPr lang="en-US" sz="4000" dirty="0" smtClean="0"/>
              <a:t> </a:t>
            </a:r>
            <a:r>
              <a:rPr lang="en-US" sz="4000" dirty="0" smtClean="0"/>
              <a:t>into Bootcamp 2.0 </a:t>
            </a:r>
          </a:p>
          <a:p>
            <a:pPr fontAlgn="base"/>
            <a:r>
              <a:rPr lang="en-US" sz="4000" b="1" dirty="0" smtClean="0">
                <a:solidFill>
                  <a:srgbClr val="FF0000"/>
                </a:solidFill>
              </a:rPr>
              <a:t>Remember – your first draft won’t be perfect, but these tips will help you get started.</a:t>
            </a:r>
          </a:p>
          <a:p>
            <a:pPr marL="0" indent="0">
              <a:buNone/>
            </a:pPr>
            <a:endParaRPr lang="en-US" altLang="en-US" dirty="0" smtClean="0"/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0" y="6307592"/>
            <a:ext cx="12192000" cy="550408"/>
          </a:xfrm>
          <a:prstGeom prst="rect">
            <a:avLst/>
          </a:prstGeom>
          <a:solidFill>
            <a:srgbClr val="0049B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579361" y="6395841"/>
            <a:ext cx="2109727" cy="435779"/>
          </a:xfrm>
          <a:prstGeom prst="rect">
            <a:avLst/>
          </a:prstGeom>
        </p:spPr>
      </p:pic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212000" y="205636"/>
            <a:ext cx="11402007" cy="1325563"/>
          </a:xfrm>
        </p:spPr>
        <p:txBody>
          <a:bodyPr>
            <a:noAutofit/>
          </a:bodyPr>
          <a:lstStyle/>
          <a:p>
            <a:pPr algn="ctr"/>
            <a:r>
              <a:rPr lang="en-US" sz="8000" b="1" dirty="0" smtClean="0"/>
              <a:t>Templates / Resources</a:t>
            </a:r>
            <a:endParaRPr lang="en-US" sz="8000" dirty="0"/>
          </a:p>
        </p:txBody>
      </p:sp>
    </p:spTree>
    <p:extLst>
      <p:ext uri="{BB962C8B-B14F-4D97-AF65-F5344CB8AC3E}">
        <p14:creationId xmlns:p14="http://schemas.microsoft.com/office/powerpoint/2010/main" val="371661973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4996" y="446567"/>
            <a:ext cx="11402007" cy="5486400"/>
          </a:xfrm>
        </p:spPr>
        <p:txBody>
          <a:bodyPr>
            <a:noAutofit/>
          </a:bodyPr>
          <a:lstStyle/>
          <a:p>
            <a:pPr algn="ctr"/>
            <a:r>
              <a:rPr lang="en-US" sz="7000" b="1" dirty="0" smtClean="0"/>
              <a:t>Good luck on drafting your Executive Summaries!</a:t>
            </a:r>
            <a:br>
              <a:rPr lang="en-US" sz="7000" b="1" dirty="0" smtClean="0"/>
            </a:br>
            <a:r>
              <a:rPr lang="en-US" sz="7000" b="1" dirty="0"/>
              <a:t/>
            </a:r>
            <a:br>
              <a:rPr lang="en-US" sz="7000" b="1" dirty="0"/>
            </a:br>
            <a:r>
              <a:rPr lang="en-US" sz="7000" b="1" dirty="0" smtClean="0"/>
              <a:t>Next up: </a:t>
            </a:r>
            <a:r>
              <a:rPr lang="en-US" sz="7000" b="1" dirty="0" err="1" smtClean="0"/>
              <a:t>Shavahn</a:t>
            </a:r>
            <a:r>
              <a:rPr lang="en-US" sz="7000" b="1" dirty="0" smtClean="0"/>
              <a:t> </a:t>
            </a:r>
            <a:r>
              <a:rPr lang="en-US" sz="7000" b="1" dirty="0" err="1" smtClean="0"/>
              <a:t>Loux</a:t>
            </a:r>
            <a:r>
              <a:rPr lang="en-US" sz="7000" b="1" dirty="0" smtClean="0"/>
              <a:t>  </a:t>
            </a:r>
            <a:br>
              <a:rPr lang="en-US" sz="7000" b="1" dirty="0" smtClean="0"/>
            </a:br>
            <a:r>
              <a:rPr lang="en-US" sz="7000" b="1" dirty="0" smtClean="0"/>
              <a:t>CEO and Founder of </a:t>
            </a:r>
            <a:r>
              <a:rPr lang="en-US" sz="7000" b="1" dirty="0" err="1" smtClean="0"/>
              <a:t>GenomEqs</a:t>
            </a:r>
            <a:endParaRPr lang="en-US" sz="7000" dirty="0"/>
          </a:p>
        </p:txBody>
      </p:sp>
      <p:sp>
        <p:nvSpPr>
          <p:cNvPr id="4" name="Rectangle 3"/>
          <p:cNvSpPr/>
          <p:nvPr/>
        </p:nvSpPr>
        <p:spPr>
          <a:xfrm>
            <a:off x="0" y="6307592"/>
            <a:ext cx="12192000" cy="550408"/>
          </a:xfrm>
          <a:prstGeom prst="rect">
            <a:avLst/>
          </a:prstGeom>
          <a:solidFill>
            <a:srgbClr val="0049B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579361" y="6395841"/>
            <a:ext cx="2109727" cy="4357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51013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crush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4996" y="1874947"/>
            <a:ext cx="11402007" cy="1325563"/>
          </a:xfrm>
        </p:spPr>
        <p:txBody>
          <a:bodyPr>
            <a:noAutofit/>
          </a:bodyPr>
          <a:lstStyle/>
          <a:p>
            <a:pPr algn="ctr"/>
            <a:r>
              <a:rPr lang="en-US" sz="10000" b="1" dirty="0" smtClean="0"/>
              <a:t>Back-up slides</a:t>
            </a:r>
            <a:endParaRPr lang="en-US" sz="10000" dirty="0"/>
          </a:p>
        </p:txBody>
      </p:sp>
      <p:sp>
        <p:nvSpPr>
          <p:cNvPr id="4" name="Rectangle 3"/>
          <p:cNvSpPr/>
          <p:nvPr/>
        </p:nvSpPr>
        <p:spPr>
          <a:xfrm>
            <a:off x="0" y="6307592"/>
            <a:ext cx="12192000" cy="550408"/>
          </a:xfrm>
          <a:prstGeom prst="rect">
            <a:avLst/>
          </a:prstGeom>
          <a:solidFill>
            <a:srgbClr val="0049B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579361" y="6395841"/>
            <a:ext cx="2109727" cy="4357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65704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2457</TotalTime>
  <Words>556</Words>
  <Application>Microsoft Office PowerPoint</Application>
  <PresentationFormat>Widescreen</PresentationFormat>
  <Paragraphs>85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Office Theme</vt:lpstr>
      <vt:lpstr>PowerPoint Presentation</vt:lpstr>
      <vt:lpstr>What is an Executive Summary?</vt:lpstr>
      <vt:lpstr>How do I begin this writing process?  </vt:lpstr>
      <vt:lpstr>Creating the document</vt:lpstr>
      <vt:lpstr>PowerPoint Presentation</vt:lpstr>
      <vt:lpstr>Creating the document</vt:lpstr>
      <vt:lpstr>Templates / Resources</vt:lpstr>
      <vt:lpstr>Good luck on drafting your Executive Summaries!  Next up: Shavahn Loux   CEO and Founder of GenomEqs</vt:lpstr>
      <vt:lpstr>Back-up slides</vt:lpstr>
      <vt:lpstr>Financials – have you done the math?</vt:lpstr>
      <vt:lpstr>Writing Process (cont.)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Nash, Warren</dc:creator>
  <cp:lastModifiedBy>Gorjian, Mariam</cp:lastModifiedBy>
  <cp:revision>206</cp:revision>
  <cp:lastPrinted>2018-08-24T22:16:35Z</cp:lastPrinted>
  <dcterms:created xsi:type="dcterms:W3CDTF">2016-09-02T17:14:00Z</dcterms:created>
  <dcterms:modified xsi:type="dcterms:W3CDTF">2019-10-03T19:59:40Z</dcterms:modified>
</cp:coreProperties>
</file>